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01" r:id="rId2"/>
    <p:sldId id="257" r:id="rId3"/>
    <p:sldId id="287" r:id="rId4"/>
    <p:sldId id="288" r:id="rId5"/>
    <p:sldId id="284" r:id="rId6"/>
    <p:sldId id="302" r:id="rId7"/>
    <p:sldId id="304" r:id="rId8"/>
    <p:sldId id="259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8" autoAdjust="0"/>
  </p:normalViewPr>
  <p:slideViewPr>
    <p:cSldViewPr>
      <p:cViewPr>
        <p:scale>
          <a:sx n="90" d="100"/>
          <a:sy n="90" d="100"/>
        </p:scale>
        <p:origin x="-123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63B55-E97B-4306-AC8A-5650CE231449}" type="datetimeFigureOut">
              <a:rPr lang="ru-RU" smtClean="0"/>
              <a:t>22.02.2024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A3164-4084-427C-B215-1A9CD4DC2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3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3164-4084-427C-B215-1A9CD4DC23E4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3164-4084-427C-B215-1A9CD4DC23E4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3164-4084-427C-B215-1A9CD4DC23E4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3164-4084-427C-B215-1A9CD4DC23E4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3164-4084-427C-B215-1A9CD4DC23E4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3164-4084-427C-B215-1A9CD4DC23E4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20D2CE-8449-4DAC-8568-BDE7CEBBC816}" type="datetime1">
              <a:rPr lang="ru-RU" smtClean="0"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1254C2-D450-419F-9509-B2D7EB6D2274}" type="datetime1">
              <a:rPr lang="ru-RU" smtClean="0"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8E08D-5DDE-4967-B7F8-DF335A64C686}" type="datetime1">
              <a:rPr lang="ru-RU" smtClean="0"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1ED424-9CCD-4E5F-955A-629815CB125E}" type="datetime1">
              <a:rPr lang="ru-RU" smtClean="0"/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F48A1-1A00-4217-8862-402B31852758}" type="datetime1">
              <a:rPr lang="ru-RU" smtClean="0"/>
              <a:t>22.02.2024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F7FD1C-E235-4736-B7F9-82278E264804}" type="datetime1">
              <a:rPr lang="ru-RU" smtClean="0"/>
              <a:t>22.02.2024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505DDC-AB69-46B1-BB3A-8F48124A3203}" type="datetime1">
              <a:rPr lang="ru-RU" smtClean="0"/>
              <a:t>22.02.2024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A7CA26-591F-4A90-9A1C-7442B05F8D96}" type="datetime1">
              <a:rPr lang="ru-RU" smtClean="0"/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1EF0FB-2C49-443C-9BD9-1144976AFE3B}" type="datetime1">
              <a:rPr lang="ru-RU" smtClean="0"/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130972-4F5E-4978-A36B-8424E22D02F3}" type="datetime1">
              <a:rPr lang="ru-RU" smtClean="0"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9CCF47-5BA4-4904-8682-DCB46B43F753}" type="datetime1">
              <a:rPr lang="ru-RU" smtClean="0"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F89FB80-577B-4CB0-9A5C-F72940A760C7}" type="datetime1">
              <a:rPr lang="ru-RU" smtClean="0"/>
              <a:t>22.02.2024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D6720326-898A-486F-A962-BF1836E51CCE}" type="datetime1">
              <a:rPr lang="ru-RU" smtClean="0"/>
              <a:t>22.02.2024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2EC37210-9C47-4A6A-9DB3-C21469CB7F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package" Target="../embeddings/_________Microsoft_Word2.docx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package" Target="../embeddings/_________Microsoft_Word3.docx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lv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kern="1200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МБОУ </a:t>
            </a:r>
            <a:r>
              <a:rPr lang="ru-RU" sz="1800" b="1" kern="1200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«</a:t>
            </a:r>
            <a:r>
              <a:rPr lang="ru-RU" sz="1800" b="1" kern="1200" dirty="0" err="1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Хозесановская</a:t>
            </a:r>
            <a:r>
              <a:rPr lang="ru-RU" sz="1800" b="1" kern="1200" dirty="0" smtClean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средняя </a:t>
            </a:r>
            <a:r>
              <a:rPr lang="ru-RU" sz="1800" b="1" kern="1200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общеобразовательная школа </a:t>
            </a:r>
            <a:r>
              <a:rPr lang="ru-RU" sz="1800" b="1" kern="1200" dirty="0" err="1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Кайбицкого</a:t>
            </a:r>
            <a:r>
              <a:rPr lang="ru-RU" sz="1800" b="1" kern="1200" dirty="0">
                <a:solidFill>
                  <a:srgbClr val="000000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муниципального района РТ»</a:t>
            </a:r>
          </a:p>
          <a:p>
            <a:pPr marL="0" lv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b="1" kern="1200" dirty="0">
              <a:solidFill>
                <a:srgbClr val="7030A0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0" lv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kern="1200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Педагог-организатор  </a:t>
            </a:r>
            <a:endParaRPr lang="ru-RU" b="1" kern="12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0" lv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kern="1200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Лукина Людмила Николаевна</a:t>
            </a:r>
          </a:p>
          <a:p>
            <a:pPr marL="0" lv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kern="1200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в номинации</a:t>
            </a:r>
          </a:p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 smtClean="0">
                <a:latin typeface="Times New Roman"/>
                <a:ea typeface="Times New Roman"/>
              </a:rPr>
              <a:t>«Воспитательные траектории детских общественных организаций, объединений»</a:t>
            </a:r>
          </a:p>
          <a:p>
            <a:pPr marL="0" lv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kern="1200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Паспорт </a:t>
            </a:r>
            <a:r>
              <a:rPr lang="ru-RU" b="1" kern="1200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воспитательной практики</a:t>
            </a:r>
          </a:p>
          <a:p>
            <a:pPr marL="0" indent="0" algn="ctr">
              <a:buNone/>
            </a:pPr>
            <a:r>
              <a:rPr lang="ru-RU" b="1" i="1" kern="1200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Проект «Поклонимся </a:t>
            </a:r>
            <a:r>
              <a:rPr lang="ru-RU" b="1" i="1" kern="1200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великим тем годам»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1800" b="1" kern="1200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Хозесаново</a:t>
            </a:r>
            <a:r>
              <a:rPr lang="ru-RU" sz="1800" b="1" kern="1200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, 2024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7210-9C47-4A6A-9DB3-C21469CB7F6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128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768752" cy="360040"/>
          </a:xfrm>
          <a:solidFill>
            <a:schemeClr val="accent1">
              <a:alpha val="57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ru-RU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48680"/>
            <a:ext cx="8712968" cy="4608513"/>
          </a:xfrm>
          <a:gradFill>
            <a:gsLst>
              <a:gs pos="0">
                <a:srgbClr val="5E9EFF">
                  <a:alpha val="15000"/>
                </a:srgbClr>
              </a:gs>
              <a:gs pos="39999">
                <a:srgbClr val="85C2FF">
                  <a:alpha val="48000"/>
                </a:srgbClr>
              </a:gs>
              <a:gs pos="70000">
                <a:srgbClr val="C4D6EB">
                  <a:alpha val="67000"/>
                </a:srgbClr>
              </a:gs>
              <a:gs pos="100000">
                <a:srgbClr val="FFEBFA">
                  <a:alpha val="65000"/>
                </a:srgbClr>
              </a:gs>
            </a:gsLst>
            <a:lin ang="5400000" scaled="0"/>
          </a:gradFill>
        </p:spPr>
        <p:txBody>
          <a:bodyPr/>
          <a:lstStyle/>
          <a:p>
            <a:pPr indent="0" algn="just">
              <a:spcAft>
                <a:spcPts val="1000"/>
              </a:spcAft>
              <a:buNone/>
            </a:pPr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     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Тема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патриотического </a:t>
            </a: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воспитания в наше время является актуальной, так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как </a:t>
            </a:r>
            <a:r>
              <a:rPr lang="ru-RU" sz="1600" kern="1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воспитание </a:t>
            </a:r>
            <a:r>
              <a:rPr lang="ru-RU" sz="16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чувства патриотизма у школьников это длительный и достаточно сложный процесс. Любовь к родной стране, большой и малой Родине играет важную роль в развитии и становлении личности ребёнка. Без любви к Родине, к дому, в котором ты родился, невозможно построить сильную Россию. Без уважения к собственной истории, к делам и традициям старшего поколения нельзя вырастить достойных граждан. Без возрождения национальной гордости, национального достоинства люди не могут быть вдохновлены на дела, достойные гражданина своей страны. Эти личностные качества должны </a:t>
            </a:r>
            <a:r>
              <a:rPr lang="ru-RU" sz="1600" kern="1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быть заложены </a:t>
            </a:r>
            <a:r>
              <a:rPr lang="ru-RU" sz="16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ребёнке с раннего детства. </a:t>
            </a:r>
            <a:endParaRPr lang="ru-RU" sz="1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В данной практике раскрываются основные пути реализации воспитательного потенциала </a:t>
            </a:r>
          </a:p>
          <a:p>
            <a:pPr marL="0" indent="0" algn="just">
              <a:buNone/>
            </a:pP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Великой </a:t>
            </a: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Победы: глубокое освоение подрастающим поколением ее уникальностью, </a:t>
            </a:r>
            <a:endParaRPr lang="ru-RU" sz="1600" kern="1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проявившихся </a:t>
            </a: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в годы войны лучших народных черт и качеств, связанных с патриотизмом, </a:t>
            </a:r>
            <a:endParaRPr lang="ru-RU" sz="1600" kern="1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любовью к Родине и стремлением отстоять ее независимость.  Сохранение исторической </a:t>
            </a:r>
          </a:p>
          <a:p>
            <a:pPr marL="0" indent="0" algn="just">
              <a:buNone/>
            </a:pP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памяти, </a:t>
            </a: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достижение преемственности поколений, формирование на основе объективной </a:t>
            </a:r>
            <a:endParaRPr lang="ru-RU" sz="1600" kern="1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оценки </a:t>
            </a: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событий войны национального исторического самосознания как нации </a:t>
            </a:r>
            <a:r>
              <a:rPr lang="ru-RU" sz="1600" kern="100" dirty="0" smtClean="0">
                <a:latin typeface="Times New Roman" pitchFamily="18" charset="0"/>
                <a:ea typeface="Calibri"/>
                <a:cs typeface="Times New Roman" pitchFamily="18" charset="0"/>
              </a:rPr>
              <a:t>  победителей</a:t>
            </a:r>
            <a:r>
              <a:rPr lang="ru-RU" sz="1600" kern="100" dirty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32240" y="6525344"/>
            <a:ext cx="2133600" cy="476250"/>
          </a:xfrm>
        </p:spPr>
        <p:txBody>
          <a:bodyPr/>
          <a:lstStyle/>
          <a:p>
            <a:fld id="{2EC37210-9C47-4A6A-9DB3-C21469CB7F61}" type="slidenum">
              <a:rPr lang="ru-RU" smtClean="0"/>
              <a:t>2</a:t>
            </a:fld>
            <a:endParaRPr lang="ru-RU" dirty="0"/>
          </a:p>
        </p:txBody>
      </p:sp>
      <p:pic>
        <p:nvPicPr>
          <p:cNvPr id="1026" name="Picture 2" descr="C:\Users\Людмила\Downloads\attachment (53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941168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Людмила\Downloads\PHOTO-2024-02-12-22-28-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941168"/>
            <a:ext cx="2480954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Людмила\Downloads\attachment (54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205" y="4936406"/>
            <a:ext cx="2285999" cy="171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768752" cy="576064"/>
          </a:xfrm>
          <a:solidFill>
            <a:schemeClr val="accent1">
              <a:alpha val="57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 :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08720"/>
            <a:ext cx="7920880" cy="5256583"/>
          </a:xfrm>
          <a:gradFill>
            <a:gsLst>
              <a:gs pos="0">
                <a:srgbClr val="5E9EFF">
                  <a:alpha val="15000"/>
                </a:srgbClr>
              </a:gs>
              <a:gs pos="39999">
                <a:srgbClr val="85C2FF">
                  <a:alpha val="48000"/>
                </a:srgbClr>
              </a:gs>
              <a:gs pos="70000">
                <a:srgbClr val="C4D6EB">
                  <a:alpha val="67000"/>
                </a:srgbClr>
              </a:gs>
              <a:gs pos="100000">
                <a:srgbClr val="FFEBFA">
                  <a:alpha val="65000"/>
                </a:srgbClr>
              </a:gs>
            </a:gsLst>
            <a:lin ang="5400000" scaled="0"/>
          </a:gradFill>
        </p:spPr>
        <p:txBody>
          <a:bodyPr/>
          <a:lstStyle/>
          <a:p>
            <a:pPr marL="0" indent="0">
              <a:spcAft>
                <a:spcPts val="1000"/>
              </a:spcAft>
              <a:buNone/>
            </a:pPr>
            <a:r>
              <a:rPr lang="ru-RU" sz="2800" kern="100" dirty="0" smtClean="0">
                <a:latin typeface="Times New Roman"/>
                <a:ea typeface="Times New Roman"/>
                <a:cs typeface="Times New Roman"/>
              </a:rPr>
              <a:t>      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Воспитание 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человека, обладающего чувством национальной гордости, гражданского достоинства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социальной 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активности, любви к Родине, способного проявить их в созидательном процессе в 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интересах общества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в укреплении и совершенствовании его основ, в том числе в тех видах деятельности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которые </a:t>
            </a:r>
            <a:r>
              <a:rPr lang="ru-RU" sz="2400" kern="1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связаны с его защитой.</a:t>
            </a:r>
          </a:p>
          <a:p>
            <a:pPr algn="ctr"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32240" y="6525344"/>
            <a:ext cx="2133600" cy="476250"/>
          </a:xfrm>
        </p:spPr>
        <p:txBody>
          <a:bodyPr/>
          <a:lstStyle/>
          <a:p>
            <a:fld id="{2EC37210-9C47-4A6A-9DB3-C21469CB7F61}" type="slidenum">
              <a:rPr lang="ru-RU" smtClean="0"/>
              <a:t>3</a:t>
            </a:fld>
            <a:endParaRPr lang="ru-RU" dirty="0"/>
          </a:p>
        </p:txBody>
      </p:sp>
      <p:pic>
        <p:nvPicPr>
          <p:cNvPr id="2050" name="Picture 2" descr="C:\Users\Людмила\Downloads\attachment (56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0" y="4221088"/>
            <a:ext cx="2856316" cy="21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Людмила\Downloads\attachment (67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005" y="4153390"/>
            <a:ext cx="2930467" cy="219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Людмила\Downloads\attachment (68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81128"/>
            <a:ext cx="2655168" cy="17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1"/>
            <a:ext cx="8568952" cy="4104455"/>
          </a:xfrm>
          <a:gradFill>
            <a:gsLst>
              <a:gs pos="0">
                <a:srgbClr val="5E9EFF">
                  <a:alpha val="36000"/>
                </a:srgbClr>
              </a:gs>
              <a:gs pos="39999">
                <a:srgbClr val="85C2FF">
                  <a:alpha val="45000"/>
                </a:srgbClr>
              </a:gs>
              <a:gs pos="70000">
                <a:srgbClr val="C4D6EB">
                  <a:alpha val="38000"/>
                </a:srgbClr>
              </a:gs>
              <a:gs pos="100000">
                <a:srgbClr val="FFEBFA">
                  <a:alpha val="54000"/>
                </a:srgbClr>
              </a:gs>
            </a:gsLst>
            <a:lin ang="5400000" scaled="0"/>
          </a:gradFill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kern="100" dirty="0">
                <a:latin typeface="Times New Roman" pitchFamily="18" charset="0"/>
                <a:ea typeface="Calibri"/>
                <a:cs typeface="Times New Roman" pitchFamily="18" charset="0"/>
              </a:rPr>
              <a:t>     1</a:t>
            </a:r>
            <a:r>
              <a:rPr lang="ru-RU" sz="2000" kern="100" dirty="0">
                <a:latin typeface="Times New Roman" pitchFamily="18" charset="0"/>
                <a:ea typeface="Calibri"/>
                <a:cs typeface="Times New Roman" pitchFamily="18" charset="0"/>
              </a:rPr>
              <a:t>. Формировать осознанное отношения к Отечеству, его прошлому, настоящему и будущему на основе исторических ценностей, роли России в судьбах мира.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000" kern="100" dirty="0">
                <a:latin typeface="Times New Roman" pitchFamily="18" charset="0"/>
                <a:ea typeface="Calibri"/>
                <a:cs typeface="Times New Roman" pitchFamily="18" charset="0"/>
              </a:rPr>
              <a:t>2. Объединить всех участников учебно-воспитательного процесса совместной творческой деятельностью.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000" kern="100" dirty="0">
                <a:latin typeface="Times New Roman" pitchFamily="18" charset="0"/>
                <a:ea typeface="Calibri"/>
                <a:cs typeface="Times New Roman" pitchFamily="18" charset="0"/>
              </a:rPr>
              <a:t>3. Активизировать поисковую работу по сбору материалов о своих родных и близких, которые участвовали в Великой Отечественной войне, возрождали страну после войны, которые участвуют в СВО.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3962" y="6453336"/>
            <a:ext cx="2178518" cy="476250"/>
          </a:xfrm>
        </p:spPr>
        <p:txBody>
          <a:bodyPr/>
          <a:lstStyle/>
          <a:p>
            <a:fld id="{2EC37210-9C47-4A6A-9DB3-C21469CB7F61}" type="slidenum">
              <a:rPr lang="ru-RU" smtClean="0"/>
              <a:t>4</a:t>
            </a:fld>
            <a:endParaRPr lang="ru-RU" dirty="0"/>
          </a:p>
        </p:txBody>
      </p:sp>
      <p:pic>
        <p:nvPicPr>
          <p:cNvPr id="3074" name="Picture 2" descr="C:\Users\Людмила\Downloads\attachment (9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581128"/>
            <a:ext cx="2047629" cy="185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Людмила\Downloads\attachment (57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81129"/>
            <a:ext cx="2596845" cy="18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36712"/>
          </a:xfrm>
        </p:spPr>
        <p:txBody>
          <a:bodyPr/>
          <a:lstStyle/>
          <a:p>
            <a:r>
              <a:rPr lang="ru-RU" sz="28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Целевая аудитория воспитательной практики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340768"/>
            <a:ext cx="7488832" cy="1296144"/>
          </a:xfrm>
          <a:gradFill>
            <a:gsLst>
              <a:gs pos="0">
                <a:srgbClr val="5E9EFF">
                  <a:alpha val="36000"/>
                </a:srgbClr>
              </a:gs>
              <a:gs pos="39999">
                <a:srgbClr val="85C2FF">
                  <a:alpha val="45000"/>
                </a:srgbClr>
              </a:gs>
              <a:gs pos="70000">
                <a:srgbClr val="C4D6EB">
                  <a:alpha val="38000"/>
                </a:srgbClr>
              </a:gs>
              <a:gs pos="100000">
                <a:srgbClr val="FFEBFA">
                  <a:alpha val="54000"/>
                </a:srgbClr>
              </a:gs>
            </a:gsLst>
            <a:lin ang="5400000" scaled="0"/>
          </a:gradFill>
        </p:spPr>
        <p:txBody>
          <a:bodyPr/>
          <a:lstStyle/>
          <a:p>
            <a:pPr marL="514350" indent="-514350">
              <a:buNone/>
            </a:pPr>
            <a:r>
              <a:rPr lang="ru-RU" sz="2000" kern="100" dirty="0" smtClean="0">
                <a:latin typeface="Times New Roman"/>
                <a:ea typeface="Calibri"/>
              </a:rPr>
              <a:t>        Учащиеся </a:t>
            </a:r>
            <a:r>
              <a:rPr lang="ru-RU" sz="2000" kern="100" dirty="0">
                <a:latin typeface="Times New Roman"/>
                <a:ea typeface="Calibri"/>
              </a:rPr>
              <a:t>и педагоги </a:t>
            </a:r>
            <a:r>
              <a:rPr lang="ru-RU" sz="2000" dirty="0">
                <a:latin typeface="Times New Roman"/>
                <a:ea typeface="Calibri"/>
              </a:rPr>
              <a:t>МБОУ «</a:t>
            </a:r>
            <a:r>
              <a:rPr lang="ru-RU" sz="2000" dirty="0" err="1">
                <a:latin typeface="Times New Roman"/>
                <a:ea typeface="Calibri"/>
              </a:rPr>
              <a:t>Хозесановская</a:t>
            </a:r>
            <a:r>
              <a:rPr lang="ru-RU" sz="2000" dirty="0">
                <a:latin typeface="Times New Roman"/>
                <a:ea typeface="Calibri"/>
              </a:rPr>
              <a:t> средняя общеобразовательная школа </a:t>
            </a:r>
            <a:r>
              <a:rPr lang="ru-RU" sz="2000" dirty="0" err="1">
                <a:latin typeface="Times New Roman"/>
                <a:ea typeface="Calibri"/>
              </a:rPr>
              <a:t>Кайбицкого</a:t>
            </a:r>
            <a:r>
              <a:rPr lang="ru-RU" sz="2000" dirty="0">
                <a:latin typeface="Times New Roman"/>
                <a:ea typeface="Calibri"/>
              </a:rPr>
              <a:t> муниципального района Республики Татарстан», родители.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3962" y="6453336"/>
            <a:ext cx="2178518" cy="476250"/>
          </a:xfrm>
        </p:spPr>
        <p:txBody>
          <a:bodyPr/>
          <a:lstStyle/>
          <a:p>
            <a:fld id="{2EC37210-9C47-4A6A-9DB3-C21469CB7F61}" type="slidenum">
              <a:rPr lang="ru-RU" smtClean="0"/>
              <a:t>5</a:t>
            </a:fld>
            <a:endParaRPr lang="ru-RU" dirty="0"/>
          </a:p>
        </p:txBody>
      </p:sp>
      <p:pic>
        <p:nvPicPr>
          <p:cNvPr id="4098" name="Picture 2" descr="C:\Users\Людмила\Downloads\attachment (58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039257"/>
            <a:ext cx="6048672" cy="294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360040"/>
          </a:xfrm>
        </p:spPr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000" b="1" kern="1200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itchFamily="18" charset="0"/>
                <a:ea typeface="SimSun"/>
                <a:cs typeface="Times New Roman" pitchFamily="18" charset="0"/>
              </a:rPr>
              <a:t>Краткий  анализ воспитательной практики. Технологии и методы.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972332"/>
              </p:ext>
            </p:extLst>
          </p:nvPr>
        </p:nvGraphicFramePr>
        <p:xfrm>
          <a:off x="107503" y="548680"/>
          <a:ext cx="3639329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Документ" r:id="rId3" imgW="6442850" imgH="9177608" progId="Word.Document.12">
                  <p:embed/>
                </p:oleObj>
              </mc:Choice>
              <mc:Fallback>
                <p:oleObj name="Документ" r:id="rId3" imgW="6442850" imgH="91776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3" y="548680"/>
                        <a:ext cx="3639329" cy="5184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597042"/>
              </p:ext>
            </p:extLst>
          </p:nvPr>
        </p:nvGraphicFramePr>
        <p:xfrm>
          <a:off x="3851920" y="2222376"/>
          <a:ext cx="5112568" cy="4002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Документ" r:id="rId5" imgW="6446811" imgH="5046136" progId="Word.Document.12">
                  <p:embed/>
                </p:oleObj>
              </mc:Choice>
              <mc:Fallback>
                <p:oleObj name="Документ" r:id="rId5" imgW="6446811" imgH="50461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1920" y="2222376"/>
                        <a:ext cx="5112568" cy="4002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3" descr="C:\Users\Людмила\Downloads\attachment (59)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744" y="589856"/>
            <a:ext cx="2141447" cy="161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8117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План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 мероприятий по патриотическому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воспитанию</a:t>
            </a:r>
            <a:r>
              <a:rPr lang="ru-RU" sz="4000" dirty="0"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7210-9C47-4A6A-9DB3-C21469CB7F61}" type="slidenum">
              <a:rPr lang="ru-RU" smtClean="0"/>
              <a:t>7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" y="1556792"/>
            <a:ext cx="332837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48266"/>
            <a:ext cx="3267293" cy="218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246397"/>
              </p:ext>
            </p:extLst>
          </p:nvPr>
        </p:nvGraphicFramePr>
        <p:xfrm>
          <a:off x="3635896" y="836712"/>
          <a:ext cx="4968552" cy="568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Документ" r:id="rId5" imgW="6446091" imgH="7371327" progId="Word.Document.12">
                  <p:embed/>
                </p:oleObj>
              </mc:Choice>
              <mc:Fallback>
                <p:oleObj name="Документ" r:id="rId5" imgW="6446091" imgH="73713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5896" y="836712"/>
                        <a:ext cx="4968552" cy="568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967953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640"/>
            <a:ext cx="8064896" cy="4104456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kern="1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технология формирования ценностных ориентаций;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kern="100" dirty="0">
                <a:latin typeface="Times New Roman"/>
                <a:ea typeface="Calibri"/>
                <a:cs typeface="Times New Roman"/>
              </a:rPr>
              <a:t>- экскурсии;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патриотические акции;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творческие выставки;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тематические вечера, встречи;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конкурсы;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викторины;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проектная деятельность; 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1800" dirty="0">
                <a:latin typeface="Times New Roman"/>
                <a:ea typeface="Calibri"/>
              </a:rPr>
              <a:t>- взаимодействие с региональным и всероссийским отделением РДДМ; </a:t>
            </a:r>
            <a:endParaRPr lang="ru-RU" sz="1800" dirty="0"/>
          </a:p>
          <a:p>
            <a:pPr algn="just"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 algn="just">
              <a:buFont typeface="Wingdings" panose="05000000000000000000" pitchFamily="2" charset="2"/>
              <a:buChar char="v"/>
            </a:pPr>
            <a:endParaRPr lang="ru-RU" sz="2400" dirty="0"/>
          </a:p>
          <a:p>
            <a:pPr algn="just">
              <a:buNone/>
            </a:pPr>
            <a:endParaRPr lang="ru-RU" sz="2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8" y="6525344"/>
            <a:ext cx="2133600" cy="476250"/>
          </a:xfrm>
        </p:spPr>
        <p:txBody>
          <a:bodyPr/>
          <a:lstStyle/>
          <a:p>
            <a:fld id="{2EC37210-9C47-4A6A-9DB3-C21469CB7F61}" type="slidenum">
              <a:rPr lang="ru-RU" smtClean="0"/>
              <a:t>8</a:t>
            </a:fld>
            <a:endParaRPr lang="ru-RU" dirty="0"/>
          </a:p>
        </p:txBody>
      </p:sp>
      <p:pic>
        <p:nvPicPr>
          <p:cNvPr id="6146" name="Picture 2" descr="C:\Users\Людмила\Downloads\attachment (6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08720"/>
            <a:ext cx="1498476" cy="19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Людмила\Downloads\attachment (62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2663957" cy="19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Людмила\Downloads\attachment (63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" y="4077072"/>
            <a:ext cx="2189989" cy="164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Людмила\Downloads\attachment (64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97152"/>
            <a:ext cx="2189989" cy="164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Людмила\Downloads\attachment (65)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96952"/>
            <a:ext cx="2189989" cy="164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704" y="4077898"/>
            <a:ext cx="2466821" cy="164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26576"/>
            <a:ext cx="2384972" cy="17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Спасибо за внимание!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301" y="2708920"/>
            <a:ext cx="4832945" cy="348915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Шаблон. Патриот.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Шаблон. Патриот.</Template>
  <TotalTime>215</TotalTime>
  <Words>436</Words>
  <Application>Microsoft Office PowerPoint</Application>
  <PresentationFormat>Экран (4:3)</PresentationFormat>
  <Paragraphs>54</Paragraphs>
  <Slides>9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Шаблон. Патриот.</vt:lpstr>
      <vt:lpstr>Документ</vt:lpstr>
      <vt:lpstr>Документ Microsoft Word</vt:lpstr>
      <vt:lpstr>Презентация PowerPoint</vt:lpstr>
      <vt:lpstr>АКТУАЛЬНОСТЬ:</vt:lpstr>
      <vt:lpstr>ЦЕЛЬ  :</vt:lpstr>
      <vt:lpstr>ЗАДАЧИ :</vt:lpstr>
      <vt:lpstr>Целевая аудитория воспитательной практики</vt:lpstr>
      <vt:lpstr>Краткий  анализ воспитательной практики. Технологии и методы.</vt:lpstr>
      <vt:lpstr> План мероприятий по патриотическому воспитанию 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патриоты</dc:title>
  <dc:creator>home</dc:creator>
  <cp:lastModifiedBy>Людмила</cp:lastModifiedBy>
  <cp:revision>114</cp:revision>
  <dcterms:created xsi:type="dcterms:W3CDTF">2015-02-09T10:03:00Z</dcterms:created>
  <dcterms:modified xsi:type="dcterms:W3CDTF">2024-02-22T08:47:24Z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B09C8A08168F42AAAAFC80815D97541C</vt:lpwstr>
  </property>
  <property fmtid="{D5CDD505-2E9C-101B-9397-08002B2CF9AE}" pid="3" name="KSOProductBuildVer">
    <vt:lpwstr>1049-11.2.0.11156</vt:lpwstr>
  </property>
</Properties>
</file>